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1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2" autoAdjust="0"/>
  </p:normalViewPr>
  <p:slideViewPr>
    <p:cSldViewPr snapToGrid="0">
      <p:cViewPr varScale="1">
        <p:scale>
          <a:sx n="79" d="100"/>
          <a:sy n="79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1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1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801D-6010-4889-A8B5-0BF7699A093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2F95-A5AB-4D2E-94EE-B1A66BE6E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65632"/>
            <a:ext cx="9144000" cy="4392168"/>
          </a:xfrm>
        </p:spPr>
        <p:txBody>
          <a:bodyPr>
            <a:normAutofit/>
          </a:bodyPr>
          <a:lstStyle/>
          <a:p>
            <a:pPr marL="125730" indent="215900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МИГРАЦИИ</a:t>
            </a:r>
            <a:r>
              <a:rPr lang="ru-RU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 И СПОСОБЫ МЕЧЕНИЯ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1.Методы</a:t>
            </a:r>
            <a:r>
              <a:rPr lang="ru-RU" b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изучения</a:t>
            </a:r>
            <a:r>
              <a:rPr lang="ru-RU" b="1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миграции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2.Способы</a:t>
            </a:r>
            <a:r>
              <a:rPr lang="ru-RU" b="1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мечения</a:t>
            </a:r>
            <a:r>
              <a:rPr lang="ru-RU" b="1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</a:t>
            </a:r>
            <a:r>
              <a:rPr lang="ru-RU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b="1" spc="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образцы</a:t>
            </a:r>
            <a:r>
              <a:rPr lang="ru-RU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меток</a:t>
            </a:r>
          </a:p>
          <a:p>
            <a:pPr marL="125730" indent="215900" algn="just">
              <a:spcAft>
                <a:spcPts val="0"/>
              </a:spcAft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3257745"/>
            <a:ext cx="5792343" cy="2686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9" y="2905886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52088" y="573088"/>
            <a:ext cx="24970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Подвесные</a:t>
            </a:r>
            <a:r>
              <a:rPr lang="ru-RU" sz="24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метки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19" y="997820"/>
            <a:ext cx="3901778" cy="36518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5294" y="48155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- малая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овальная;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 - продолговатая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пластмассовая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пластинка;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- каплевидная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пластмассовая;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 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бумажная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фотокартоне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0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0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тонкой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целлулоидной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пластинки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786" y="1593471"/>
            <a:ext cx="6156603" cy="14661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4771" y="1019592"/>
            <a:ext cx="428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Гидростатическая</a:t>
            </a:r>
            <a:r>
              <a:rPr lang="ru-RU" sz="2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метка</a:t>
            </a:r>
            <a:r>
              <a:rPr lang="ru-RU" sz="24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Э.</a:t>
            </a:r>
            <a:r>
              <a:rPr lang="ru-RU" sz="24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55" y="3319381"/>
            <a:ext cx="3139890" cy="30167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5360" y="39862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Благодаря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помещаемой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внутри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подробной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записке-инструкции,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поступить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найденной</a:t>
            </a:r>
            <a:r>
              <a:rPr lang="ru-RU" sz="20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меткой,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обеспечивается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наибольший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возврат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меток—до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20—25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941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152" y="2700668"/>
            <a:ext cx="3749123" cy="7283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9099" y="3701832"/>
            <a:ext cx="4327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Внутренние метки: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000" i="1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металлическая;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б—целлулоидная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0432" y="745195"/>
            <a:ext cx="9741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Внутренняя (брюшная) метка представляет собой небольшую металлическую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пластинку с закругленными концами, которую через небольшой разрез в боку вводят в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брюшную полость рыбы. На ней выбит порядковый номер и условные буквы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страны.</a:t>
            </a:r>
            <a:r>
              <a:rPr lang="ru-RU" sz="2400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610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7408"/>
            <a:ext cx="10515600" cy="55795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Серийное мечение рассчитано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короткий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срок и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его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задачей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является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выяснение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ограниченного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вопроса. Партию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рыбы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ограниченном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районе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течение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короткого срока метят одинаковой меткой. Для серийного мечения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употребляют</a:t>
            </a:r>
            <a:r>
              <a:rPr lang="ru-RU" spc="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подходящей толщины нержавеющую проволоку или цветные капроновые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нитки.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Метки укрепляют в спине под основанием спинного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плавника.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95" y="3499105"/>
            <a:ext cx="3416045" cy="25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Прикрепление</a:t>
            </a:r>
            <a:r>
              <a:rPr lang="ru-RU" sz="2400" spc="-1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метки</a:t>
            </a:r>
            <a:r>
              <a:rPr lang="ru-RU" sz="2400" spc="-1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spc="-1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молоди</a:t>
            </a:r>
            <a:r>
              <a:rPr lang="ru-RU" sz="2400" spc="1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семги</a:t>
            </a:r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014" y="1156373"/>
            <a:ext cx="4109060" cy="1444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33" y="3393281"/>
            <a:ext cx="5083067" cy="16093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6608" y="2045743"/>
            <a:ext cx="384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Подросшую молодь рациональнее метить подвесными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метками с порядковыми номерами (целлулоидными, металлическими или бумажными).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62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96652"/>
            <a:ext cx="8173165" cy="55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0288"/>
            <a:ext cx="10515600" cy="539667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Миграции - массовые передвижения рыб вызываются потребностями их организма в разные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периоды жизненного цикла и сезоны. Связаны они с размножением,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питанием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зимовкой.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Передвижения рыб к местам размножения носят название нерестовых миграций.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Рыбы,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передвигающиеся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поисках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пищи,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совершают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кормовые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миграции.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Многие рыбы на зиму уходят в более глубокие участки водоема, такие миграции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называются, зимовальными.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Передвижения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толще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воды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называются вертикальными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миграциями.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Икра и личинки многих рыб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переносятся на большие расстояния течениями - это пассивные миграции.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Передвижения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кормящихся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морях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озерах,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размножения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подходящих к берегам или поднимающимся в реки, называют анадромными миграциями, 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отличие от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катадромных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миграций рыб, передвигающихся на нерест из рек в моря или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берегов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глубины открытого моря.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>
            <a:normAutofit/>
          </a:bodyPr>
          <a:lstStyle/>
          <a:p>
            <a:pPr marL="125730" marR="13589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опытных</a:t>
            </a:r>
            <a:r>
              <a:rPr lang="ru-RU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ловах следующие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</a:t>
            </a:r>
            <a:r>
              <a:rPr lang="ru-RU" sz="2400" spc="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выставляемых</a:t>
            </a:r>
            <a:r>
              <a:rPr lang="ru-RU" sz="2400" spc="1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</a:t>
            </a:r>
            <a:r>
              <a:rPr lang="ru-RU" sz="2400" spc="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пункте</a:t>
            </a:r>
            <a:r>
              <a:rPr lang="ru-RU" sz="2400" spc="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опытных</a:t>
            </a:r>
            <a:r>
              <a:rPr lang="ru-RU" sz="2400" spc="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сетей,</a:t>
            </a:r>
            <a:r>
              <a:rPr lang="ru-RU" sz="2400" spc="1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</a:t>
            </a:r>
            <a:r>
              <a:rPr lang="ru-RU" sz="2400" spc="1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400" spc="1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</a:t>
            </a:r>
            <a:r>
              <a:rPr lang="ru-RU" sz="24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варьировать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условий.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четкости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опытного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лова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расстановке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сетей,</a:t>
            </a:r>
            <a:r>
              <a:rPr lang="ru-RU" sz="2400" spc="3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опытных</a:t>
            </a:r>
            <a:r>
              <a:rPr lang="ru-RU" sz="24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придерживаться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определенного плана:</a:t>
            </a:r>
          </a:p>
          <a:p>
            <a:pPr marL="468630" marR="135890" indent="-34290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асполагать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опытные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разном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берега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глубинах;</a:t>
            </a:r>
          </a:p>
          <a:p>
            <a:pPr marL="468630" marR="135890" indent="-34290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сюду, где это можно по гидрологическим условиям, порядки располагаются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попарно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противоположных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другу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направлениях;</a:t>
            </a:r>
          </a:p>
          <a:p>
            <a:pPr marL="468630" marR="135890" indent="-34290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ринятый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расстановки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менять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достаточных к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ru-RU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8630" marR="135890" indent="-34290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расстановки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опытных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порядков,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равно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последующие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перемещения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тщательным</a:t>
            </a:r>
            <a:r>
              <a:rPr lang="ru-RU" sz="24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образом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фиксировать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журналах,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дневниках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рабочих</a:t>
            </a:r>
            <a:r>
              <a:rPr lang="ru-RU" sz="24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картах.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4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125730" marR="140335"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Миграции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непосредственными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наблюдениями. Вошедший в реку каспийский осетр время от времени поднимается 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воды и выпрыгивает из нее. У волжских рыбаков это называется «осетр,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взмыл». Ход кеты на амурских притоках можно также наблюдать на мелких обычно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приустьевых перекатах,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стремительно проходит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перекаты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5730" marR="140335" indent="0" algn="ctr"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7000"/>
            <a:ext cx="4194048" cy="2794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32" y="3586809"/>
            <a:ext cx="4287011" cy="27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4944"/>
            <a:ext cx="10515600" cy="5482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Мечение рыб — один из самых надежных способов наблюдений для миграциями.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Работы по мечению регистрируют в особом журнале. Журнал, как указывается в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инструкции Г.А. Караваева, должен содержать такие графы: 1) порядковый номер; 2)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номер метки; 3) час и минуты, число, месяц и год мечения; 4) место выпуска; 5) длина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рыбы; 6) вес; 7) особые отметки; 8) отметки о поимке вновь. Для каждого вида рыбы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ведется особый журнал. От меченой рыбы берут несколько чешуек для определения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48" y="3721422"/>
            <a:ext cx="4379214" cy="2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етки должны удовлетворять следующим основным условиям: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не наносить рыбе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больших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ран,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которые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могут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привести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заболеваниям,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также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будут</a:t>
            </a:r>
            <a:r>
              <a:rPr lang="ru-RU" spc="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мешать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движению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другим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жизненным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функциям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рыбы;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легкими,</a:t>
            </a:r>
            <a:r>
              <a:rPr lang="ru-RU" spc="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прочными,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стойкими к воздействию внешней среды, хорошо заметными, достаточно простыми 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недорогими.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32" y="3423761"/>
            <a:ext cx="459486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3984"/>
            <a:ext cx="10515600" cy="55429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мечении каждая метка имеет свой порядковый номер. Метки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нумеруют или просто порядковым номером, или сериями, т. е. буквой и порядковым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номером,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например,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А-253,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В-127.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image14.png" descr="http://rykovodstvo.ru/pars_docs/refs/64/63880/63880_html_m453218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68" y="2401825"/>
            <a:ext cx="3913957" cy="17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48512" y="4289462"/>
            <a:ext cx="100705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Щипцы для мечения: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общий вид щипцов со вставленной между губками меткой;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внутренняя сторона нижней губки щипцов с выемкой;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вид еще не согнутой метки;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– </a:t>
            </a:r>
            <a:r>
              <a:rPr kumimoji="0" lang="ru-RU" alt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метки снизу;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—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сверху.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6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24" y="609601"/>
            <a:ext cx="10536936" cy="56527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86" name="image15.png" descr="http://rykovodstvo.ru/pars_docs/refs/64/63880/63880_html_m1be341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40" y="2860865"/>
            <a:ext cx="3155326" cy="10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image16.png" descr="http://rykovodstvo.ru/pars_docs/refs/64/63880/63880_html_49332e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1" y="2860865"/>
            <a:ext cx="2146872" cy="11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58240" y="846906"/>
            <a:ext cx="9655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Метка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Петерсена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двух эбонитовых или целлулоидных дисков, соединенных между собой серебряной или нержавеющей проволокой. На одном из дисков (верхнем) ставят номер и инициалы.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74972" y="4165702"/>
            <a:ext cx="99330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  <a:tab pos="1506538" algn="l"/>
                <a:tab pos="2413000" algn="l"/>
                <a:tab pos="3581400" algn="l"/>
                <a:tab pos="4286250" algn="l"/>
                <a:tab pos="54895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Метка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Петерсена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Рис. Игла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Ганзена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вставленной проволокой и диском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27" y="1178577"/>
            <a:ext cx="2862100" cy="1334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2707" y="707136"/>
            <a:ext cx="3566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Метка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осетровых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22" y="1474391"/>
            <a:ext cx="4098532" cy="10385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4633" y="823160"/>
            <a:ext cx="218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Метка для угря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3185601"/>
            <a:ext cx="4608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Метку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укрепляют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коже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вдоль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основания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спинного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плавника,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предварительно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делают два прокола кривым плоским шилом, так как кожа угря очень плотная. Метку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вставляют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прокол,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расположенный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ближе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голове,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тонкий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конец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метки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(ножку)</a:t>
            </a:r>
            <a:r>
              <a:rPr lang="ru-RU" sz="2000" spc="-28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выводят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наружу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второй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прокол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соединяют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пластинку с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ножкой.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33856" y="3185601"/>
            <a:ext cx="4681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осетровых рыб эту метку укрепляют на спине между 2-й и 3-й и или 3-й и</a:t>
            </a:r>
            <a:r>
              <a:rPr lang="ru-RU" sz="2000" spc="-28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4-й жучками, а у севрюги, кроме того, она может быть укреплена на верхней стороне</a:t>
            </a:r>
            <a:r>
              <a:rPr lang="ru-RU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рыла, несколько ближе к его кончу (впереди линии усиков).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1718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865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2023-04-20T07:26:49Z</dcterms:created>
  <dcterms:modified xsi:type="dcterms:W3CDTF">2023-04-20T11:14:57Z</dcterms:modified>
</cp:coreProperties>
</file>